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d3fa055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ad3fa055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ad3fa055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ad3fa055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ad3fa055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ad3fa055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ad3fa055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ad3fa055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ad3fa055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ad3fa05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ad3fa055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ad3fa055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ad3fa055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ad3fa055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ad3fa055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ad3fa055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d78df26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ad78df26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213475" y="690200"/>
            <a:ext cx="4988400" cy="14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80"/>
              <a:t>Data Augmentation for Medical Images: Chest X-Ray Images (Pneumonia)</a:t>
            </a:r>
            <a:endParaRPr b="1" sz="288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360525" y="2745225"/>
            <a:ext cx="37950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Team </a:t>
            </a:r>
            <a:r>
              <a:rPr lang="en-GB">
                <a:solidFill>
                  <a:schemeClr val="dk1"/>
                </a:solidFill>
              </a:rPr>
              <a:t>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Shashvat Jain 		21ucs189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Shreyanshu Raj 	21ucs199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Shreyas Acharya	21ucs200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Sourankit Giri 		21ucs207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Submitted </a:t>
            </a:r>
            <a:r>
              <a:rPr lang="en-GB">
                <a:solidFill>
                  <a:schemeClr val="dk1"/>
                </a:solidFill>
              </a:rPr>
              <a:t>to: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Dr. Ankit Jha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56320" r="0" t="0"/>
          <a:stretch/>
        </p:blipFill>
        <p:spPr>
          <a:xfrm>
            <a:off x="-6" y="0"/>
            <a:ext cx="4006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Sample Images Created</a:t>
            </a:r>
            <a:endParaRPr b="1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25" y="1309050"/>
            <a:ext cx="3628850" cy="30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1832600" y="4403950"/>
            <a:ext cx="1668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Normal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017375" y="4325650"/>
            <a:ext cx="1435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Pneumonia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25" y="1309050"/>
            <a:ext cx="3628850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Problem Statement</a:t>
            </a:r>
            <a:endParaRPr b="1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45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Medical imaging datasets, especially labeled chest X-ray images for pneumonia detection, are limited.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This scarcity of data leads to challenges in training deep learning models: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/>
              <a:t>Overfitting:</a:t>
            </a:r>
            <a:r>
              <a:rPr lang="en-GB" sz="1500">
                <a:solidFill>
                  <a:schemeClr val="dk1"/>
                </a:solidFill>
              </a:rPr>
              <a:t> models memorize training data but fail to generalize to unseen examples.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Poor Model Performance:</a:t>
            </a:r>
            <a:r>
              <a:rPr lang="en-GB" sz="1500">
                <a:solidFill>
                  <a:schemeClr val="dk1"/>
                </a:solidFill>
              </a:rPr>
              <a:t> Inadequate diversity in the dataset affects accuracy and robustness.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Need for </a:t>
            </a:r>
            <a:r>
              <a:rPr b="1" lang="en-GB" sz="1500">
                <a:solidFill>
                  <a:schemeClr val="dk1"/>
                </a:solidFill>
              </a:rPr>
              <a:t>advanced augmentation techniques</a:t>
            </a:r>
            <a:r>
              <a:rPr lang="en-GB" sz="1500">
                <a:solidFill>
                  <a:schemeClr val="dk1"/>
                </a:solidFill>
              </a:rPr>
              <a:t> to address data limitations effectively.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48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Source</a:t>
            </a:r>
            <a:r>
              <a:rPr lang="en-GB" sz="1500">
                <a:solidFill>
                  <a:schemeClr val="dk1"/>
                </a:solidFill>
              </a:rPr>
              <a:t>: Kaggle's Chest X-Ray Images (Pneumonia) dataset.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Contains labeled X-ray images categorized as: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Normal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Pneumonia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Dataset Size</a:t>
            </a:r>
            <a:r>
              <a:rPr lang="en-GB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Total images: Approximately </a:t>
            </a:r>
            <a:r>
              <a:rPr b="1" lang="en-GB" sz="1500">
                <a:solidFill>
                  <a:schemeClr val="dk1"/>
                </a:solidFill>
              </a:rPr>
              <a:t>5,863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Distribution: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Training set: 70%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Validation set: 15%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Test set: 15%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6323" r="0" t="0"/>
          <a:stretch/>
        </p:blipFill>
        <p:spPr>
          <a:xfrm>
            <a:off x="5548025" y="0"/>
            <a:ext cx="3595976" cy="25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6323" r="0" t="0"/>
          <a:stretch/>
        </p:blipFill>
        <p:spPr>
          <a:xfrm>
            <a:off x="5548025" y="2545025"/>
            <a:ext cx="3595975" cy="25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Preprocessing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Data </a:t>
            </a:r>
            <a:r>
              <a:rPr b="1" lang="en-GB" sz="1500"/>
              <a:t>Cleaning: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Removed low-quality and corrupt images.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Normalization</a:t>
            </a:r>
            <a:r>
              <a:rPr lang="en-GB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Scaled pixel values to [-1, 1] for consistent input to the model.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Image </a:t>
            </a:r>
            <a:r>
              <a:rPr b="1" lang="en-GB" sz="1500"/>
              <a:t>Resizing: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Standardized image dimensions to </a:t>
            </a:r>
            <a:r>
              <a:rPr b="1" lang="en-GB" sz="1500">
                <a:solidFill>
                  <a:schemeClr val="dk1"/>
                </a:solidFill>
              </a:rPr>
              <a:t>128 x 128 pixels</a:t>
            </a:r>
            <a:r>
              <a:rPr lang="en-GB" sz="1500">
                <a:solidFill>
                  <a:schemeClr val="dk1"/>
                </a:solidFill>
              </a:rPr>
              <a:t> to reduce computational complexity.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</a:t>
            </a:r>
            <a:endParaRPr b="1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6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Deep Convolutional WGAN (WGAN-GP):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Wasserstein GAN with Gradient Penalty (WGAN-GP):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500">
                <a:solidFill>
                  <a:schemeClr val="dk1"/>
                </a:solidFill>
              </a:rPr>
              <a:t>A modified version of GANs, designed to reduce the instability of traditional GANs.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Generator: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500">
                <a:solidFill>
                  <a:schemeClr val="dk1"/>
                </a:solidFill>
              </a:rPr>
              <a:t>Generates augmented chest X-ray images based on real images from the dataset.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Critic: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500">
                <a:solidFill>
                  <a:schemeClr val="dk1"/>
                </a:solidFill>
              </a:rPr>
              <a:t>Evaluates the generated images based on their similarity to real images.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800" y="1310874"/>
            <a:ext cx="4219201" cy="3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</a:t>
            </a:r>
            <a:endParaRPr b="1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397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</a:rPr>
              <a:t>Gradient penalty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A differentiable function f is 1-lipschitz if and only if it has gradients with norm at most 1 everywhere.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Instead of applying  clipping, WGAN-GP penalizes the model if the gradient norm moves away from its target norm.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25177" l="0" r="6323" t="0"/>
          <a:stretch/>
        </p:blipFill>
        <p:spPr>
          <a:xfrm>
            <a:off x="4098225" y="2112750"/>
            <a:ext cx="4860900" cy="132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Hyperparameters</a:t>
            </a:r>
            <a:endParaRPr sz="590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Batch Size</a:t>
            </a:r>
            <a:r>
              <a:rPr lang="en-GB" sz="1500">
                <a:solidFill>
                  <a:schemeClr val="dk1"/>
                </a:solidFill>
              </a:rPr>
              <a:t>: 32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Learning Rate</a:t>
            </a:r>
            <a:r>
              <a:rPr lang="en-GB" sz="1500">
                <a:solidFill>
                  <a:schemeClr val="dk1"/>
                </a:solidFill>
              </a:rPr>
              <a:t>: 0.0001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Image Size</a:t>
            </a:r>
            <a:r>
              <a:rPr lang="en-GB" sz="1500">
                <a:solidFill>
                  <a:schemeClr val="dk1"/>
                </a:solidFill>
              </a:rPr>
              <a:t> : 128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Training Epochs</a:t>
            </a:r>
            <a:r>
              <a:rPr lang="en-GB" sz="1500">
                <a:solidFill>
                  <a:schemeClr val="dk1"/>
                </a:solidFill>
              </a:rPr>
              <a:t>: 150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Lambda (for Gradient Penalty)</a:t>
            </a:r>
            <a:r>
              <a:rPr lang="en-GB" sz="1500">
                <a:solidFill>
                  <a:schemeClr val="dk1"/>
                </a:solidFill>
              </a:rPr>
              <a:t>: 10.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Critic Updates per Generator Update</a:t>
            </a:r>
            <a:r>
              <a:rPr lang="en-GB" sz="1500">
                <a:solidFill>
                  <a:schemeClr val="dk1"/>
                </a:solidFill>
              </a:rPr>
              <a:t>: 5 (Critic is updated 5 times per Generator update).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Noise Dimension (Z)</a:t>
            </a:r>
            <a:r>
              <a:rPr lang="en-GB" sz="1500">
                <a:solidFill>
                  <a:schemeClr val="dk1"/>
                </a:solidFill>
              </a:rPr>
              <a:t>: 100 (used as input for the generator).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GB" sz="1500">
                <a:solidFill>
                  <a:schemeClr val="dk1"/>
                </a:solidFill>
              </a:rPr>
              <a:t>Examples To Generate : </a:t>
            </a:r>
            <a:r>
              <a:rPr lang="en-GB" sz="1500">
                <a:solidFill>
                  <a:schemeClr val="dk1"/>
                </a:solidFill>
              </a:rPr>
              <a:t>500 / 1000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</a:t>
            </a:r>
            <a:r>
              <a:rPr lang="en-GB"/>
              <a:t> 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For PNEUMONIA Class</a:t>
            </a:r>
            <a:r>
              <a:rPr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i="1" lang="en-GB">
                <a:solidFill>
                  <a:schemeClr val="dk1"/>
                </a:solidFill>
              </a:rPr>
              <a:t>Inception Score</a:t>
            </a:r>
            <a:r>
              <a:rPr lang="en-GB">
                <a:solidFill>
                  <a:schemeClr val="dk1"/>
                </a:solidFill>
              </a:rPr>
              <a:t> = 9.15 +- 0.18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9888" l="0" r="0" t="15749"/>
          <a:stretch/>
        </p:blipFill>
        <p:spPr>
          <a:xfrm>
            <a:off x="84150" y="2190075"/>
            <a:ext cx="9143999" cy="20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</a:t>
            </a:r>
            <a:endParaRPr b="1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For NORMAL Class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b="1" i="1" lang="en-GB">
                <a:solidFill>
                  <a:schemeClr val="dk1"/>
                </a:solidFill>
              </a:rPr>
              <a:t>Inception Score</a:t>
            </a:r>
            <a:r>
              <a:rPr lang="en-GB">
                <a:solidFill>
                  <a:schemeClr val="dk1"/>
                </a:solidFill>
              </a:rPr>
              <a:t> = 7.04 +- 0.21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5317" l="4415" r="0" t="9742"/>
          <a:stretch/>
        </p:blipFill>
        <p:spPr>
          <a:xfrm>
            <a:off x="92825" y="1906675"/>
            <a:ext cx="8739475" cy="27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